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87" r:id="rId2"/>
    <p:sldId id="301" r:id="rId3"/>
    <p:sldId id="302" r:id="rId4"/>
    <p:sldId id="303" r:id="rId5"/>
  </p:sldIdLst>
  <p:sldSz cx="126015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513C9A-FBB6-4377-8334-8C93970D8360}">
          <p14:sldIdLst>
            <p14:sldId id="287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071"/>
    <a:srgbClr val="FFFF99"/>
    <a:srgbClr val="FFFF66"/>
    <a:srgbClr val="00FF00"/>
    <a:srgbClr val="DFE8F0"/>
    <a:srgbClr val="CD6525"/>
    <a:srgbClr val="294F6E"/>
    <a:srgbClr val="102B40"/>
    <a:srgbClr val="BFD3E4"/>
    <a:srgbClr val="558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08" y="150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4477-4A35-44A5-BA0E-DE2BD67E47EC}" type="datetimeFigureOut">
              <a:rPr lang="en-IN" smtClean="0"/>
              <a:pPr/>
              <a:t>15-12-2015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0908-C254-4E0E-9319-4E377DCC3B3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84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61134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45118" y="1752602"/>
            <a:ext cx="10711339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4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45118" y="3611607"/>
            <a:ext cx="10711339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25605" y="4953000"/>
            <a:ext cx="10275971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846" y="5237744"/>
            <a:ext cx="12552730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4993890"/>
            <a:ext cx="12601575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F314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rnd" cmpd="thickThin" algn="ctr">
            <a:solidFill>
              <a:srgbClr val="0F314D"/>
            </a:solidFill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06241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39" y="1219201"/>
            <a:ext cx="11341418" cy="4525963"/>
          </a:xfrm>
        </p:spPr>
        <p:txBody>
          <a:bodyPr>
            <a:normAutofit/>
          </a:bodyPr>
          <a:lstStyle>
            <a:lvl1pPr>
              <a:buSzPct val="100000"/>
              <a:buFont typeface="Wingdings" pitchFamily="2" charset="2"/>
              <a:buChar char="§"/>
              <a:defRPr sz="1800"/>
            </a:lvl1pPr>
            <a:lvl2pPr marL="736092" indent="-342900">
              <a:buSzPct val="100000"/>
              <a:buFont typeface="Wingdings" pitchFamily="2" charset="2"/>
              <a:buChar char="§"/>
              <a:defRPr sz="1800"/>
            </a:lvl2pPr>
            <a:lvl3pPr marL="973836" indent="-342900"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/>
            </a:lvl3pPr>
            <a:lvl4pPr>
              <a:buSzPct val="100000"/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876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75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 smtClean="0"/>
              <a:t>Chapter 1 – Country Overview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8936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Subtitle 1</a:t>
            </a:r>
          </a:p>
          <a:p>
            <a:pPr lvl="0" eaLnBrk="1" latinLnBrk="0" hangingPunct="1"/>
            <a:r>
              <a:rPr kumimoji="0" lang="en-US" dirty="0" smtClean="0"/>
              <a:t>Subtitle 2</a:t>
            </a:r>
          </a:p>
          <a:p>
            <a:pPr lvl="0" eaLnBrk="1" latinLnBrk="0" hangingPunct="1"/>
            <a:r>
              <a:rPr kumimoji="0" lang="en-US" dirty="0" smtClean="0"/>
              <a:t>Subtitle 3</a:t>
            </a:r>
          </a:p>
          <a:p>
            <a:pPr lvl="0" eaLnBrk="1" latinLnBrk="0" hangingPunct="1"/>
            <a:r>
              <a:rPr kumimoji="0" lang="en-US" dirty="0" smtClean="0"/>
              <a:t>Subtitle 4</a:t>
            </a:r>
          </a:p>
          <a:p>
            <a:pPr lvl="0" eaLnBrk="1" latinLnBrk="0" hangingPunct="1"/>
            <a:endParaRPr kumimoji="0" 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rgbClr val="00BC5E"/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45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 smtClean="0"/>
              <a:t>Chapter 1 – Country Overview</a:t>
            </a:r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9317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Subtitle 1</a:t>
            </a:r>
          </a:p>
          <a:p>
            <a:pPr lvl="0" eaLnBrk="1" latinLnBrk="0" hangingPunct="1"/>
            <a:r>
              <a:rPr kumimoji="0" lang="en-US" dirty="0" smtClean="0"/>
              <a:t>Subtitle 2</a:t>
            </a:r>
          </a:p>
          <a:p>
            <a:pPr lvl="0" eaLnBrk="1" latinLnBrk="0" hangingPunct="1"/>
            <a:r>
              <a:rPr kumimoji="0" lang="en-US" dirty="0" smtClean="0"/>
              <a:t>Subtitle 3</a:t>
            </a:r>
          </a:p>
          <a:p>
            <a:pPr lvl="0" eaLnBrk="1" latinLnBrk="0" hangingPunct="1"/>
            <a:r>
              <a:rPr kumimoji="0" lang="en-US" dirty="0" smtClean="0"/>
              <a:t>Subtitle 4</a:t>
            </a:r>
          </a:p>
          <a:p>
            <a:pPr lvl="0" eaLnBrk="1" latinLnBrk="0" hangingPunct="1"/>
            <a:endParaRPr kumimoji="0" lang="en-US" dirty="0" smtClean="0"/>
          </a:p>
        </p:txBody>
      </p:sp>
      <p:sp>
        <p:nvSpPr>
          <p:cNvPr id="23" name="Chevron 22"/>
          <p:cNvSpPr/>
          <p:nvPr userDrawn="1"/>
        </p:nvSpPr>
        <p:spPr>
          <a:xfrm>
            <a:off x="5943743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hevron 23"/>
          <p:cNvSpPr/>
          <p:nvPr userDrawn="1"/>
        </p:nvSpPr>
        <p:spPr>
          <a:xfrm>
            <a:off x="5686838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039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88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32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440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74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" y="6248400"/>
            <a:ext cx="73115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-31762" y="6443990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prstClr val="white"/>
                </a:solidFill>
              </a:rPr>
              <a:t>© </a:t>
            </a:r>
            <a:r>
              <a:rPr lang="en-US" sz="1100" b="1" dirty="0" smtClean="0">
                <a:solidFill>
                  <a:prstClr val="white"/>
                </a:solidFill>
              </a:rPr>
              <a:t>2015</a:t>
            </a:r>
            <a:endParaRPr lang="en-US" sz="1100" b="1" dirty="0">
              <a:solidFill>
                <a:prstClr val="white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30079" y="1570037"/>
            <a:ext cx="1134141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7700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14400"/>
            <a:ext cx="12601575" cy="45720"/>
          </a:xfrm>
          <a:prstGeom prst="rect">
            <a:avLst/>
          </a:prstGeom>
          <a:gradFill>
            <a:gsLst>
              <a:gs pos="29000">
                <a:srgbClr val="294071"/>
              </a:gs>
              <a:gs pos="52000">
                <a:schemeClr val="accent1">
                  <a:lumMod val="60000"/>
                  <a:lumOff val="40000"/>
                </a:schemeClr>
              </a:gs>
              <a:gs pos="40000">
                <a:schemeClr val="tx2">
                  <a:lumMod val="60000"/>
                  <a:lumOff val="40000"/>
                </a:schemeClr>
              </a:gs>
              <a:gs pos="92000">
                <a:srgbClr val="29407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29407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SzPct val="90000"/>
        <a:buFont typeface="Wingdings" pitchFamily="2" charset="2"/>
        <a:buChar char="§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SzPct val="8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aindustry.nic.in/home.asp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dirty="0" smtClean="0">
                <a:solidFill>
                  <a:schemeClr val="bg1"/>
                </a:solidFill>
              </a:rPr>
              <a:t>Go to :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dirty="0" smtClean="0">
                <a:solidFill>
                  <a:schemeClr val="bg1"/>
                </a:solidFill>
              </a:rPr>
              <a:t>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Click on “Price”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From the appearing menu click on “Publications”</a:t>
            </a:r>
            <a:endParaRPr lang="en-IN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 smtClean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82381" y="2142366"/>
            <a:ext cx="1942382" cy="6858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buClr>
                <a:srgbClr val="94B6D2">
                  <a:lumMod val="50000"/>
                </a:srgbClr>
              </a:buClr>
            </a:pPr>
            <a:r>
              <a:rPr lang="en-IN" dirty="0" smtClean="0">
                <a:solidFill>
                  <a:srgbClr val="294071"/>
                </a:solidFill>
                <a:hlinkClick r:id="rId2"/>
              </a:rPr>
              <a:t>eng.stat.gov.tw/</a:t>
            </a:r>
            <a:r>
              <a:rPr lang="en-IN" dirty="0" err="1" smtClean="0">
                <a:solidFill>
                  <a:srgbClr val="294071"/>
                </a:solidFill>
                <a:hlinkClick r:id="rId2"/>
              </a:rPr>
              <a:t>mp.asp?mp</a:t>
            </a:r>
            <a:r>
              <a:rPr lang="en-IN" dirty="0" smtClean="0">
                <a:solidFill>
                  <a:srgbClr val="294071"/>
                </a:solidFill>
                <a:hlinkClick r:id="rId2"/>
              </a:rPr>
              <a:t>=5</a:t>
            </a:r>
            <a:endParaRPr lang="en-IN" dirty="0">
              <a:solidFill>
                <a:srgbClr val="29407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obtain PPI data for Taiwan</a:t>
            </a:r>
            <a:endParaRPr lang="en-IN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6175" y="1219200"/>
            <a:ext cx="8558212" cy="499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 flipV="1">
            <a:off x="3786187" y="1219200"/>
            <a:ext cx="1905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>
            <a:endCxn id="12" idx="1"/>
          </p:cNvCxnSpPr>
          <p:nvPr/>
        </p:nvCxnSpPr>
        <p:spPr>
          <a:xfrm flipV="1">
            <a:off x="2795587" y="1333500"/>
            <a:ext cx="990600" cy="78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 flipV="1">
            <a:off x="5005387" y="2667000"/>
            <a:ext cx="1371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 flipV="1">
            <a:off x="2795587" y="2819400"/>
            <a:ext cx="2209800" cy="8971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7" name="Rectangle 16"/>
          <p:cNvSpPr/>
          <p:nvPr/>
        </p:nvSpPr>
        <p:spPr>
          <a:xfrm flipV="1">
            <a:off x="6376987" y="3124200"/>
            <a:ext cx="1371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529387" y="2667000"/>
            <a:ext cx="6408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7554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dirty="0" smtClean="0">
                <a:solidFill>
                  <a:schemeClr val="bg1"/>
                </a:solidFill>
              </a:rPr>
              <a:t>Select the latest available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ublication of price statistics by clicking on “Price Statistics Monthly”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dirty="0" smtClean="0">
                <a:solidFill>
                  <a:schemeClr val="bg1"/>
                </a:solidFill>
              </a:rPr>
              <a:t>Ex: “Price Statistics Monthly (Oct 2015)” 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Taiwan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5487"/>
          <a:stretch>
            <a:fillRect/>
          </a:stretch>
        </p:blipFill>
        <p:spPr bwMode="auto">
          <a:xfrm>
            <a:off x="3709987" y="1371600"/>
            <a:ext cx="800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 flipV="1">
            <a:off x="5462587" y="3581400"/>
            <a:ext cx="6019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>
          <a:xfrm>
            <a:off x="2719387" y="3581400"/>
            <a:ext cx="2743200" cy="114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052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Under “2. Index of Wholesale Price”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Look for “Table 2-3 Whole  Price Indices by Basic Group”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Download the </a:t>
            </a:r>
            <a:r>
              <a:rPr lang="en-US" sz="1600" dirty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rice index data by clicking “EXCEL” </a:t>
            </a: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Taiwan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IN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787" y="1362075"/>
            <a:ext cx="9101137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2" name="Straight Arrow Connector 31"/>
          <p:cNvCxnSpPr>
            <a:endCxn id="33" idx="1"/>
          </p:cNvCxnSpPr>
          <p:nvPr/>
        </p:nvCxnSpPr>
        <p:spPr>
          <a:xfrm>
            <a:off x="5538787" y="4876800"/>
            <a:ext cx="0" cy="3985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3" name="Rectangle 32"/>
          <p:cNvSpPr/>
          <p:nvPr/>
        </p:nvSpPr>
        <p:spPr>
          <a:xfrm flipV="1">
            <a:off x="5538787" y="5181600"/>
            <a:ext cx="4191000" cy="1874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sp>
        <p:nvSpPr>
          <p:cNvPr id="35" name="Rectangle 34"/>
          <p:cNvSpPr/>
          <p:nvPr/>
        </p:nvSpPr>
        <p:spPr>
          <a:xfrm flipV="1">
            <a:off x="5386387" y="4648200"/>
            <a:ext cx="1981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643187" y="2667000"/>
            <a:ext cx="2743200" cy="1981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967787" y="4783077"/>
            <a:ext cx="0" cy="3985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The indices are displayed in the following manner, look for your product at the top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The index data is displayed below with the corresponding months in the far right column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Taiwan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7" y="1371600"/>
            <a:ext cx="8382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 flipV="1">
            <a:off x="6453187" y="2438400"/>
            <a:ext cx="8382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95587" y="3200400"/>
            <a:ext cx="3657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443787" y="4343400"/>
            <a:ext cx="3657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5" name="Rectangle 14"/>
          <p:cNvSpPr/>
          <p:nvPr/>
        </p:nvSpPr>
        <p:spPr>
          <a:xfrm flipV="1">
            <a:off x="6453187" y="4038600"/>
            <a:ext cx="838200" cy="1752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  <p:sp>
        <p:nvSpPr>
          <p:cNvPr id="18" name="Rectangle 17"/>
          <p:cNvSpPr/>
          <p:nvPr/>
        </p:nvSpPr>
        <p:spPr>
          <a:xfrm flipV="1">
            <a:off x="11253787" y="4038600"/>
            <a:ext cx="8382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`</a:t>
            </a:r>
          </a:p>
        </p:txBody>
      </p: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428AE"/>
      </a:hlink>
      <a:folHlink>
        <a:srgbClr val="0428AE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21A2D92F14F8F210EA09878FEF2" ma:contentTypeVersion="6" ma:contentTypeDescription="Create a new document." ma:contentTypeScope="" ma:versionID="a664d0649df60d373a76a29629b711b6">
  <xsd:schema xmlns:xsd="http://www.w3.org/2001/XMLSchema" xmlns:xs="http://www.w3.org/2001/XMLSchema" xmlns:p="http://schemas.microsoft.com/office/2006/metadata/properties" xmlns:ns2="ff8bcfcb-4344-44cf-9f08-daa529b9a53e" xmlns:ns3="b58ae008-966b-4bff-8a7d-37abbecab933" targetNamespace="http://schemas.microsoft.com/office/2006/metadata/properties" ma:root="true" ma:fieldsID="251ba1e85f23395bb3705a59b9db2185" ns2:_="" ns3:_="">
    <xsd:import namespace="ff8bcfcb-4344-44cf-9f08-daa529b9a53e"/>
    <xsd:import namespace="b58ae008-966b-4bff-8a7d-37abbecab9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cfcb-4344-44cf-9f08-daa529b9a5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ae008-966b-4bff-8a7d-37abbecab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823857-ACD7-4947-A964-4C6819A8E2D7}"/>
</file>

<file path=customXml/itemProps2.xml><?xml version="1.0" encoding="utf-8"?>
<ds:datastoreItem xmlns:ds="http://schemas.openxmlformats.org/officeDocument/2006/customXml" ds:itemID="{0C7CA80F-FF67-405B-A633-E72A55753D5A}"/>
</file>

<file path=customXml/itemProps3.xml><?xml version="1.0" encoding="utf-8"?>
<ds:datastoreItem xmlns:ds="http://schemas.openxmlformats.org/officeDocument/2006/customXml" ds:itemID="{E5AA336A-BD6B-4056-8282-973A9A2797A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Custom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Cambria</vt:lpstr>
      <vt:lpstr>Wingdings</vt:lpstr>
      <vt:lpstr>Wingdings 2</vt:lpstr>
      <vt:lpstr>Concourse</vt:lpstr>
      <vt:lpstr>Procedure to obtain PPI data for Taiwan</vt:lpstr>
      <vt:lpstr>Procedure to obtain PPI data for Taiwan</vt:lpstr>
      <vt:lpstr>Procedure to obtain PPI data for Taiwan </vt:lpstr>
      <vt:lpstr>Procedure to obtain PPI data for Taiwan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2015-11-27T11:15:46Z</dcterms:created>
  <dcterms:modified xsi:type="dcterms:W3CDTF">2015-12-15T09:29:02Z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0x010100BAC5B21A2D92F14F8F210EA09878FEF2</vt:lpwstr>
  </property>
</Properties>
</file>